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4" r:id="rId5"/>
    <p:sldId id="273" r:id="rId6"/>
    <p:sldId id="265" r:id="rId7"/>
    <p:sldId id="266" r:id="rId8"/>
    <p:sldId id="274" r:id="rId9"/>
    <p:sldId id="267" r:id="rId10"/>
    <p:sldId id="268" r:id="rId11"/>
    <p:sldId id="269" r:id="rId12"/>
    <p:sldId id="271" r:id="rId13"/>
    <p:sldId id="272" r:id="rId14"/>
    <p:sldId id="263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176F9D-C4B8-C00F-2A94-98302D52D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ADF9171-3EEF-41DD-25B4-0DF73CA00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4AF0D4-A549-440D-F115-ABB13E2E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F93A255-70EC-4F8D-8B54-CD38F2A30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D44659-0660-27C5-CC34-95E81381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493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FD73F8-556C-98B9-C650-E211FC49A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304884C-1A58-7DC3-6B46-EDCFF4E78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84114F-2593-CFB1-38AD-20A801737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072C56-ECA6-B120-0AC8-5971591EE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325517-D92D-CABA-A527-DD82BDAC7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576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7853864-ED0B-F2EF-DCF6-E9BAE710A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BC414D5-DA99-B624-6439-BFCF2C0A2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37CF0DF-AD85-C901-1317-AC1897737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8F5AFE-BD7A-5031-3BB8-6C69CC8A8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8F483B-11FF-1384-AD63-07BD963E8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814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D18FA-4FE4-6139-CC36-CB04826AF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DFA33F-C5CF-E350-84E9-266E0CC7F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10187E-3532-41B8-8102-78A4FD56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C5EA47-2109-F5C9-AF33-704ADEFBA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CF55C1-BF5C-4335-C438-A2FAB98C9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064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4347ED-4AFB-7D60-B7D4-91F231968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4F2877-8723-8960-5AB9-5FD898471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704999-E80A-CBAA-BCA4-D2D04D20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1E1F5A-4B34-1F9C-8679-FE1EFB328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C034A25-4A9D-1A3A-822F-45D7EA2B5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839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3EBE5-4CC5-9356-0957-CADB0B107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19BA55-E1DF-8BBD-5FE5-6FD537650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A883F31-FF5E-B707-446C-C72D22CFA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CE3593D-3491-B6F0-501A-F85E4AA9E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9860CAB-F06B-D9F3-6613-FA1E7A91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E8BE8A1-A2D2-E92F-CCA1-0DAED56E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212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03FB24-F4E6-D390-90ED-BE78FF56E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DD4E43-5A36-B107-639D-07A7DB4D2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E0BE5E9-89B7-B4B5-FED3-86B615957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B14EEE1-47A7-62F6-8DD5-5F527C374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36D797A-A4B6-2910-5401-DBAFA4345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04124C7-D479-9259-DF75-76582B55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2A49485-2F15-A548-0F32-173457BC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B3EC61D-D7D1-76A9-D7F6-287F130D9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52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1E69C6-E9FC-5A96-9721-CE1927F2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65F78DE-C1A0-186D-D05F-65F3952FD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5F12E9C-DF89-183A-EFA7-6F835CD1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80A2A9-08CC-3D43-4155-B88D15A9E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66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947E996-FD13-4E5B-053B-2C5B6314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9D40EE7-AD50-386F-7794-150FB9AD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8B2E3CF-DEAC-E071-F208-A528F8214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816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97ACFE-E194-7250-3146-D8B10B21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8E0EE-FB14-3AFF-A77C-A9C25C34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5CFFBD7-F7FE-A62F-D458-87F88B324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3273D79-1F01-BAA1-A306-64DAC3C69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4D8105A-0B53-6901-6E0C-88FCD530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310E9F-1048-127C-6042-3F5A9F068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468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C2A427-8E69-C971-D1A3-5BCF3C5F4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572D6ED-E1C6-1925-3E5E-BE33ABBB76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B9A7DE7-65E5-94A0-6EDA-E2906849C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985058F-04F7-38BA-5B9A-3A32664F1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9574B3-FA2C-2C17-2E4E-11C7AEF03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221288E-531E-153F-30EB-7296E5EC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905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9B601A4-F12A-3FFB-5B4A-41720CE54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FED653E-1931-40B7-6E55-CD0EE433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9170C9-1420-8369-0027-914471604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C2D79-9FCC-4345-B640-1AC0C4FF0C64}" type="datetimeFigureOut">
              <a:rPr lang="pl-PL" smtClean="0"/>
              <a:t>25.09.2024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10E7EC-BCC7-FF1C-B721-A85959927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2BC390-964A-D206-A366-0010C8823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4204-1439-42F0-9708-90D6ACBBD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954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4000" b="1" dirty="0"/>
              <a:t>Aktualna diagnoza sytuacji osób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>z </a:t>
            </a:r>
            <a:r>
              <a:rPr lang="pl-PL" sz="4000" b="1" dirty="0"/>
              <a:t>doświadczeniem </a:t>
            </a:r>
            <a:r>
              <a:rPr lang="pl-PL" sz="4000" b="1" dirty="0" err="1"/>
              <a:t>migranckim</a:t>
            </a:r>
            <a:r>
              <a:rPr lang="pl-PL" sz="4000" b="1" dirty="0"/>
              <a:t>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>i </a:t>
            </a:r>
            <a:r>
              <a:rPr lang="pl-PL" sz="4000" b="1" dirty="0"/>
              <a:t>uchodźczym w </a:t>
            </a:r>
            <a:r>
              <a:rPr lang="pl-PL" sz="4000" b="1" dirty="0" smtClean="0"/>
              <a:t>regionie warmińsko-mazurskim</a:t>
            </a:r>
            <a:endParaRPr lang="pl-PL" sz="40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87747"/>
          </a:xfrm>
        </p:spPr>
        <p:txBody>
          <a:bodyPr>
            <a:normAutofit/>
          </a:bodyPr>
          <a:lstStyle/>
          <a:p>
            <a:r>
              <a:rPr lang="pl-PL" dirty="0" smtClean="0"/>
              <a:t>opracowanie</a:t>
            </a:r>
            <a:r>
              <a:rPr lang="pl-PL" dirty="0" smtClean="0"/>
              <a:t>: </a:t>
            </a:r>
          </a:p>
          <a:p>
            <a:r>
              <a:rPr lang="pl-PL" dirty="0" smtClean="0"/>
              <a:t>Zespół </a:t>
            </a:r>
            <a:r>
              <a:rPr lang="pl-PL" dirty="0" err="1"/>
              <a:t>think</a:t>
            </a:r>
            <a:r>
              <a:rPr lang="pl-PL" dirty="0"/>
              <a:t> tanka Federacji </a:t>
            </a:r>
            <a:r>
              <a:rPr lang="pl-PL" dirty="0" smtClean="0"/>
              <a:t>FOSa</a:t>
            </a:r>
          </a:p>
          <a:p>
            <a:endParaRPr lang="pl-PL" sz="1050" dirty="0" smtClean="0"/>
          </a:p>
          <a:p>
            <a:r>
              <a:rPr lang="pl-PL" sz="2000" dirty="0" smtClean="0"/>
              <a:t>Anna Książak-Gregorczyk</a:t>
            </a:r>
          </a:p>
          <a:p>
            <a:r>
              <a:rPr lang="pl-PL" sz="2000" dirty="0" smtClean="0"/>
              <a:t>Marta Liberadzka</a:t>
            </a:r>
          </a:p>
          <a:p>
            <a:r>
              <a:rPr lang="pl-PL" sz="2000" dirty="0" smtClean="0"/>
              <a:t>Marek Zbytniewski</a:t>
            </a:r>
            <a:endParaRPr lang="pl-PL" sz="2000" dirty="0" smtClean="0"/>
          </a:p>
          <a:p>
            <a:endParaRPr lang="pl-PL" dirty="0"/>
          </a:p>
          <a:p>
            <a:endParaRPr lang="pl-PL" sz="43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790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Opieka zdrowotna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l-PL" b="1" dirty="0"/>
              <a:t>Dostęp do opieki zdrowotnej</a:t>
            </a:r>
            <a:r>
              <a:rPr lang="pl-PL" dirty="0"/>
              <a:t> dla migrantów i uchodźców w regionie jest zapewniony w ramach systemu publicznej opieki zdrowotnej, jednakże wielu cudzoziemców borykało się z problemami związanymi z dostępnością tłumaczy i zrozumieniem systemu.</a:t>
            </a:r>
          </a:p>
          <a:p>
            <a:pPr lvl="0" algn="just"/>
            <a:r>
              <a:rPr lang="pl-PL" dirty="0"/>
              <a:t>Zgodnie z danymi </a:t>
            </a:r>
            <a:r>
              <a:rPr lang="pl-PL" b="1" dirty="0"/>
              <a:t>Narodowego Funduszu Zdrowia (NFZ)</a:t>
            </a:r>
            <a:r>
              <a:rPr lang="pl-PL" dirty="0"/>
              <a:t>, w latach 2021-2023 zwiększyła się liczba osób z doświadczeniem </a:t>
            </a:r>
            <a:r>
              <a:rPr lang="pl-PL" dirty="0" err="1"/>
              <a:t>migranckim</a:t>
            </a:r>
            <a:r>
              <a:rPr lang="pl-PL" dirty="0"/>
              <a:t> korzystających z pomocy medycznej w związku z problemami psychologicznymi, co wynikało z traumatycznych przeżyć w kraju pochodzenia oraz problemów z adaptacją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7445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Warunki mieszkaniowe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lvl="0" algn="just"/>
            <a:endParaRPr lang="pl-PL" dirty="0" smtClean="0"/>
          </a:p>
          <a:p>
            <a:pPr lvl="0" algn="just"/>
            <a:r>
              <a:rPr lang="pl-PL" dirty="0" smtClean="0"/>
              <a:t>Wielu </a:t>
            </a:r>
            <a:r>
              <a:rPr lang="pl-PL" dirty="0"/>
              <a:t>migrantów, szczególnie tych z doświadczeniem uchodźczym, ma ograniczone możliwości wynajmu mieszkań. Często przebywają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b="1" dirty="0"/>
              <a:t>ośrodkach dla </a:t>
            </a:r>
            <a:r>
              <a:rPr lang="pl-PL" b="1" dirty="0" smtClean="0"/>
              <a:t>cudzoziemców</a:t>
            </a:r>
            <a:r>
              <a:rPr lang="pl-PL" dirty="0" smtClean="0"/>
              <a:t>.</a:t>
            </a:r>
          </a:p>
          <a:p>
            <a:pPr lvl="0" algn="just"/>
            <a:r>
              <a:rPr lang="pl-PL" dirty="0" smtClean="0"/>
              <a:t>Istnieje </a:t>
            </a:r>
            <a:r>
              <a:rPr lang="pl-PL" dirty="0"/>
              <a:t>też grupa migrantów, która wynajmuje prywatne mieszkania, szczególnie w większych miastach jak Olsztyn czy Elbląg, jednak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powodu wysokich cen najmu, część osób żyje w warunkach gorszych niż średnia lokalna.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7012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Diagnoza </a:t>
            </a:r>
            <a:r>
              <a:rPr lang="pl-PL" dirty="0"/>
              <a:t>sytuacji osób z doświadczeniem </a:t>
            </a:r>
            <a:r>
              <a:rPr lang="pl-PL" dirty="0" err="1"/>
              <a:t>migranckim</a:t>
            </a:r>
            <a:r>
              <a:rPr lang="pl-PL" dirty="0"/>
              <a:t> i uchodźczym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województwie warmińsko-mazurskim wskazuje, że choć region podejmuje liczne działania na rzecz integracji tych osób, nadal istnieje wiele wyzwań.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Wzrost </a:t>
            </a:r>
            <a:r>
              <a:rPr lang="pl-PL" dirty="0"/>
              <a:t>liczby migrantów, ich różnorodne potrzeby oraz zmieniająca się sytuacja polityczna i społeczna w krajach pochodzenia wymagają stałej adaptacji polityki regionalnej.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3534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uwagę…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8573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92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b="1" dirty="0" smtClean="0"/>
              <a:t>Kontekst </a:t>
            </a:r>
            <a:r>
              <a:rPr lang="pl-PL" b="1" dirty="0"/>
              <a:t>badania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pl-PL" dirty="0" smtClean="0"/>
          </a:p>
          <a:p>
            <a:pPr algn="just"/>
            <a:r>
              <a:rPr lang="pl-PL" dirty="0" smtClean="0"/>
              <a:t>Diagnoza </a:t>
            </a:r>
            <a:r>
              <a:rPr lang="pl-PL" dirty="0"/>
              <a:t>sytuacji osób z doświadczeniem </a:t>
            </a:r>
            <a:r>
              <a:rPr lang="pl-PL" dirty="0" err="1"/>
              <a:t>migranckim</a:t>
            </a:r>
            <a:r>
              <a:rPr lang="pl-PL" dirty="0"/>
              <a:t> i uchodźczym </a:t>
            </a:r>
            <a:r>
              <a:rPr lang="pl-PL" dirty="0" smtClean="0"/>
              <a:t>w </a:t>
            </a:r>
            <a:r>
              <a:rPr lang="pl-PL" dirty="0"/>
              <a:t>woj. </a:t>
            </a:r>
            <a:r>
              <a:rPr lang="pl-PL" dirty="0" smtClean="0"/>
              <a:t>warmińsko-mazurskim została przeprowadzona </a:t>
            </a:r>
            <a:r>
              <a:rPr lang="pl-PL" dirty="0"/>
              <a:t>w ramach projektu „Laboratorium relacji” – </a:t>
            </a:r>
            <a:r>
              <a:rPr lang="pl-PL" dirty="0" smtClean="0"/>
              <a:t>I</a:t>
            </a:r>
            <a:r>
              <a:rPr lang="pl-PL" dirty="0"/>
              <a:t>. Warmińsko-Mazurska Koalicja na rzecz integracji migrantek i migrantów</a:t>
            </a:r>
            <a:r>
              <a:rPr lang="pl-PL" dirty="0" smtClean="0"/>
              <a:t>.” – sfinansowano </a:t>
            </a:r>
            <a:r>
              <a:rPr lang="pl-PL" dirty="0"/>
              <a:t>przez Fundację </a:t>
            </a:r>
            <a:r>
              <a:rPr lang="pl-PL" dirty="0" err="1"/>
              <a:t>Ashoka</a:t>
            </a:r>
            <a:r>
              <a:rPr lang="pl-PL" dirty="0"/>
              <a:t> w ramach programu </a:t>
            </a:r>
            <a:r>
              <a:rPr lang="pl-PL" dirty="0" smtClean="0"/>
              <a:t>Funduszu</a:t>
            </a:r>
            <a:r>
              <a:rPr lang="pl-PL" dirty="0"/>
              <a:t> </a:t>
            </a:r>
            <a:r>
              <a:rPr lang="pl-PL" dirty="0" smtClean="0"/>
              <a:t>TUTAJ.</a:t>
            </a:r>
          </a:p>
          <a:p>
            <a:pPr algn="just"/>
            <a:r>
              <a:rPr lang="pl-PL" dirty="0"/>
              <a:t>Badanie przeprowadzono metodą analizy danych zastanych </a:t>
            </a:r>
            <a:r>
              <a:rPr lang="pl-PL" dirty="0" smtClean="0"/>
              <a:t>(</a:t>
            </a:r>
            <a:r>
              <a:rPr lang="pl-PL" dirty="0" err="1" smtClean="0"/>
              <a:t>desk</a:t>
            </a:r>
            <a:r>
              <a:rPr lang="pl-PL" dirty="0" smtClean="0"/>
              <a:t> </a:t>
            </a:r>
            <a:r>
              <a:rPr lang="pl-PL" dirty="0" err="1" smtClean="0"/>
              <a:t>research</a:t>
            </a:r>
            <a:r>
              <a:rPr lang="pl-PL" dirty="0" smtClean="0"/>
              <a:t>)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okresie od czerwca </a:t>
            </a:r>
            <a:r>
              <a:rPr lang="pl-PL" dirty="0" smtClean="0"/>
              <a:t>do sierpnia </a:t>
            </a:r>
            <a:r>
              <a:rPr lang="pl-PL" dirty="0"/>
              <a:t>2024 roku. </a:t>
            </a:r>
          </a:p>
          <a:p>
            <a:pPr algn="just"/>
            <a:r>
              <a:rPr lang="pl-PL" dirty="0"/>
              <a:t>Celem badania była aktualna diagnoza sytuacji osób z doświadczeniem </a:t>
            </a:r>
            <a:r>
              <a:rPr lang="pl-PL" dirty="0" err="1"/>
              <a:t>migranckim</a:t>
            </a:r>
            <a:r>
              <a:rPr lang="pl-PL" dirty="0"/>
              <a:t> i </a:t>
            </a:r>
            <a:r>
              <a:rPr lang="pl-PL" dirty="0" smtClean="0"/>
              <a:t>uchodźczym </a:t>
            </a:r>
            <a:r>
              <a:rPr lang="pl-PL" dirty="0"/>
              <a:t>w </a:t>
            </a:r>
            <a:r>
              <a:rPr lang="pl-PL" dirty="0" smtClean="0"/>
              <a:t>regionie</a:t>
            </a:r>
            <a:r>
              <a:rPr lang="pl-PL" dirty="0"/>
              <a:t> </a:t>
            </a:r>
            <a:r>
              <a:rPr lang="pl-PL" dirty="0" smtClean="0"/>
              <a:t>warmińsko-mazurskim.</a:t>
            </a:r>
            <a:endParaRPr lang="pl-PL" dirty="0"/>
          </a:p>
          <a:p>
            <a:pPr algn="just"/>
            <a:r>
              <a:rPr lang="pl-PL" dirty="0"/>
              <a:t>Wnioski wynikające z zebranego materiału posłużą do prowadzenia skuteczniejszych </a:t>
            </a:r>
            <a:r>
              <a:rPr lang="pl-PL" dirty="0" smtClean="0"/>
              <a:t>działań </a:t>
            </a:r>
            <a:r>
              <a:rPr lang="pl-PL" dirty="0"/>
              <a:t>Koalicji </a:t>
            </a:r>
            <a:r>
              <a:rPr lang="pl-PL" dirty="0" smtClean="0"/>
              <a:t>na </a:t>
            </a:r>
            <a:r>
              <a:rPr lang="pl-PL" dirty="0"/>
              <a:t>rzecz integracji migrantek </a:t>
            </a:r>
            <a:r>
              <a:rPr lang="pl-PL" dirty="0" smtClean="0"/>
              <a:t>i </a:t>
            </a:r>
            <a:r>
              <a:rPr lang="pl-PL" dirty="0"/>
              <a:t>migrantów.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93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b="1" dirty="0" smtClean="0"/>
              <a:t>Kluczowe pojęcia </a:t>
            </a:r>
            <a:endParaRPr lang="pl-PL" b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MIGRANT</a:t>
            </a:r>
            <a:endParaRPr lang="pl-PL" sz="3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pl-PL" sz="2400" dirty="0" smtClean="0"/>
              <a:t>osoba </a:t>
            </a:r>
            <a:r>
              <a:rPr lang="pl-PL" sz="2400" dirty="0"/>
              <a:t>przemieszczająca się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celu poprawy warunków życia, pracy lub edukacji. Może być migrantem wewnętrznym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(</a:t>
            </a:r>
            <a:r>
              <a:rPr lang="pl-PL" sz="2400" dirty="0"/>
              <a:t>w ramach kraju) lub międzynarodowym (przemieszczającym się do innego kraju</a:t>
            </a:r>
            <a:r>
              <a:rPr lang="pl-PL" sz="2400" dirty="0" smtClean="0"/>
              <a:t>).</a:t>
            </a:r>
          </a:p>
          <a:p>
            <a:pPr marL="0" indent="0" algn="just">
              <a:buNone/>
            </a:pPr>
            <a:r>
              <a:rPr lang="pl-PL" sz="1600" dirty="0" smtClean="0"/>
              <a:t>źródło: Międzynarodowa Organizacja ds. Migracji 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/>
              <a:t>UCHODŹCA</a:t>
            </a:r>
            <a:r>
              <a:rPr lang="pl-PL" sz="4000" dirty="0" smtClean="0"/>
              <a:t> </a:t>
            </a:r>
            <a:endParaRPr lang="pl-PL" sz="4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 smtClean="0"/>
              <a:t>osoba </a:t>
            </a:r>
            <a:r>
              <a:rPr lang="pl-PL" dirty="0"/>
              <a:t>zmuszona do ucieczki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powodu obaw przed prześladowaniami, przemocą, konfliktami lub naruszeniem praw człowieka w swoim </a:t>
            </a:r>
            <a:r>
              <a:rPr lang="pl-PL" dirty="0" smtClean="0"/>
              <a:t>kraju – status </a:t>
            </a:r>
            <a:r>
              <a:rPr lang="pl-PL" dirty="0"/>
              <a:t>przyznawany na podstawie międzynarodowych konwencji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 smtClean="0"/>
              <a:t>źródło</a:t>
            </a:r>
            <a:r>
              <a:rPr lang="pl-PL" sz="1600" dirty="0"/>
              <a:t>: </a:t>
            </a:r>
            <a:r>
              <a:rPr lang="pl-PL" sz="1600" dirty="0" smtClean="0"/>
              <a:t>Biuro Wysokiego Komisarza Narodów Zjednoczonych ds. Uchodźców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6953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Liczba </a:t>
            </a:r>
            <a:r>
              <a:rPr lang="pl-PL" b="1" dirty="0"/>
              <a:t>migrantów i uchodźców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 </a:t>
            </a:r>
            <a:r>
              <a:rPr lang="pl-PL" b="1" dirty="0"/>
              <a:t>województwie warmińsko-mazurskim</a:t>
            </a:r>
          </a:p>
        </p:txBody>
      </p:sp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endParaRPr lang="pl-PL" b="1" dirty="0" smtClean="0"/>
          </a:p>
          <a:p>
            <a:pPr marL="0" lvl="0" indent="0" algn="just">
              <a:buNone/>
            </a:pPr>
            <a:endParaRPr lang="pl-PL" b="1" dirty="0"/>
          </a:p>
          <a:p>
            <a:pPr lvl="0" algn="just"/>
            <a:r>
              <a:rPr lang="pl-PL" b="1" dirty="0" smtClean="0"/>
              <a:t>Według </a:t>
            </a:r>
            <a:r>
              <a:rPr lang="pl-PL" b="1" dirty="0"/>
              <a:t>Głównego Urzędu Statystycznego (</a:t>
            </a:r>
            <a:r>
              <a:rPr lang="pl-PL" b="1" dirty="0" smtClean="0"/>
              <a:t>GUS)</a:t>
            </a:r>
            <a:r>
              <a:rPr lang="pl-PL" dirty="0" smtClean="0"/>
              <a:t> woj. </a:t>
            </a:r>
            <a:r>
              <a:rPr lang="pl-PL" dirty="0"/>
              <a:t>warmińsko-mazurskie charakteryzuje się stosunkowo niskim wskaźnikiem migracji międzynarodowej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porównaniu z innymi województwami, ale liczba migrantów stopniowo wzrasta.</a:t>
            </a:r>
          </a:p>
          <a:p>
            <a:pPr lvl="0" algn="just"/>
            <a:r>
              <a:rPr lang="pl-PL" b="1" dirty="0" smtClean="0"/>
              <a:t>Dane z ZUS w woj. warmińsko-mazurskim </a:t>
            </a:r>
            <a:r>
              <a:rPr lang="pl-PL" dirty="0" smtClean="0">
                <a:solidFill>
                  <a:prstClr val="black"/>
                </a:solidFill>
              </a:rPr>
              <a:t>pokazują, że od grudnia 2023 r</a:t>
            </a:r>
            <a:r>
              <a:rPr lang="pl-PL" dirty="0">
                <a:solidFill>
                  <a:prstClr val="black"/>
                </a:solidFill>
              </a:rPr>
              <a:t>. do marca </a:t>
            </a:r>
            <a:r>
              <a:rPr lang="pl-PL" dirty="0" smtClean="0">
                <a:solidFill>
                  <a:prstClr val="black"/>
                </a:solidFill>
              </a:rPr>
              <a:t>2024 r. możemy </a:t>
            </a:r>
            <a:r>
              <a:rPr lang="pl-PL" dirty="0">
                <a:solidFill>
                  <a:prstClr val="black"/>
                </a:solidFill>
              </a:rPr>
              <a:t>zauważyć niewielki spadek </a:t>
            </a:r>
            <a:r>
              <a:rPr lang="pl-PL" dirty="0" smtClean="0">
                <a:solidFill>
                  <a:prstClr val="black"/>
                </a:solidFill>
              </a:rPr>
              <a:t>liczby cudzoziemców   </a:t>
            </a:r>
            <a:r>
              <a:rPr lang="pl-PL" dirty="0">
                <a:solidFill>
                  <a:prstClr val="black"/>
                </a:solidFill>
              </a:rPr>
              <a:t>zgłoszonych   </a:t>
            </a:r>
            <a:r>
              <a:rPr lang="pl-PL" dirty="0" smtClean="0">
                <a:solidFill>
                  <a:prstClr val="black"/>
                </a:solidFill>
              </a:rPr>
              <a:t>do ubezpieczeń   </a:t>
            </a:r>
            <a:r>
              <a:rPr lang="pl-PL" dirty="0">
                <a:solidFill>
                  <a:prstClr val="black"/>
                </a:solidFill>
              </a:rPr>
              <a:t>społecznych   w	</a:t>
            </a:r>
            <a:r>
              <a:rPr lang="pl-PL" dirty="0" smtClean="0">
                <a:solidFill>
                  <a:prstClr val="black"/>
                </a:solidFill>
              </a:rPr>
              <a:t>województwie. Na </a:t>
            </a:r>
            <a:r>
              <a:rPr lang="pl-PL" dirty="0">
                <a:solidFill>
                  <a:prstClr val="black"/>
                </a:solidFill>
              </a:rPr>
              <a:t>koniec   </a:t>
            </a:r>
            <a:r>
              <a:rPr lang="pl-PL" dirty="0" smtClean="0">
                <a:solidFill>
                  <a:prstClr val="black"/>
                </a:solidFill>
              </a:rPr>
              <a:t>marca 2024   </a:t>
            </a:r>
            <a:r>
              <a:rPr lang="pl-PL" dirty="0">
                <a:solidFill>
                  <a:prstClr val="black"/>
                </a:solidFill>
              </a:rPr>
              <a:t>liczba   obcokrajowców   w	statystykach   dwóch   oddziałów   ZUS   </a:t>
            </a:r>
            <a:r>
              <a:rPr lang="pl-PL" dirty="0" smtClean="0">
                <a:solidFill>
                  <a:prstClr val="black"/>
                </a:solidFill>
              </a:rPr>
              <a:t>wyniosła 25 037, </a:t>
            </a:r>
            <a:r>
              <a:rPr lang="pl-PL" dirty="0" smtClean="0"/>
              <a:t>z czego większość to osoby z Ukrainy, Białorusi, Rosji oraz Syrii.</a:t>
            </a:r>
          </a:p>
          <a:p>
            <a:pPr lvl="0" algn="just"/>
            <a:r>
              <a:rPr lang="pl-PL" b="1" dirty="0" smtClean="0"/>
              <a:t>Odsetek </a:t>
            </a:r>
            <a:r>
              <a:rPr lang="pl-PL" b="1" dirty="0"/>
              <a:t>cudzoziemców</a:t>
            </a:r>
            <a:r>
              <a:rPr lang="pl-PL" dirty="0"/>
              <a:t> w regionie </a:t>
            </a:r>
            <a:r>
              <a:rPr lang="pl-PL" dirty="0" smtClean="0"/>
              <a:t>wyniósł </a:t>
            </a:r>
            <a:r>
              <a:rPr lang="pl-PL" dirty="0"/>
              <a:t>około </a:t>
            </a:r>
            <a:r>
              <a:rPr lang="pl-PL" b="1" dirty="0"/>
              <a:t>0,3%</a:t>
            </a:r>
            <a:r>
              <a:rPr lang="pl-PL" dirty="0"/>
              <a:t> całej populacji województwa</a:t>
            </a:r>
            <a:r>
              <a:rPr lang="pl-PL" dirty="0" smtClean="0"/>
              <a:t>.</a:t>
            </a:r>
          </a:p>
          <a:p>
            <a:pPr lvl="0"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69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6"/>
            <a:ext cx="6884963" cy="4125008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27418"/>
            <a:ext cx="7237369" cy="4749545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8075569" y="3066757"/>
            <a:ext cx="3942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Rys. 1. </a:t>
            </a:r>
            <a:r>
              <a:rPr lang="pl-PL" b="1" dirty="0" smtClean="0">
                <a:cs typeface="Times New Roman" panose="02020603050405020304" pitchFamily="18" charset="0"/>
              </a:rPr>
              <a:t>Udział </a:t>
            </a:r>
            <a:r>
              <a:rPr lang="pl-PL" b="1" dirty="0">
                <a:cs typeface="Times New Roman" panose="02020603050405020304" pitchFamily="18" charset="0"/>
              </a:rPr>
              <a:t>ludności z niepolskim obywatelstwem w gminach województwa warmińsko-mazurskiego według stanu na 31 marca 2021 roku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85638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b="1" dirty="0" smtClean="0"/>
              <a:t>Grupy narodowościowe i demograficzne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endParaRPr lang="pl-PL" dirty="0" smtClean="0"/>
          </a:p>
          <a:p>
            <a:pPr lvl="0" algn="just"/>
            <a:r>
              <a:rPr lang="pl-PL" dirty="0" smtClean="0"/>
              <a:t>Najliczniejszą </a:t>
            </a:r>
            <a:r>
              <a:rPr lang="pl-PL" dirty="0"/>
              <a:t>grupą wśród migrantów są obywatele Ukrainy, co wynika z </a:t>
            </a:r>
            <a:r>
              <a:rPr lang="pl-PL" b="1" dirty="0"/>
              <a:t>masowej migracji zarobkowej</a:t>
            </a:r>
            <a:r>
              <a:rPr lang="pl-PL" dirty="0"/>
              <a:t> oraz sytuacji wojennej.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2023 roku obywatele Ukrainy stanowili nawet </a:t>
            </a:r>
            <a:r>
              <a:rPr lang="pl-PL" b="1" dirty="0"/>
              <a:t>70% wszystkich cudzoziemców</a:t>
            </a:r>
            <a:r>
              <a:rPr lang="pl-PL" dirty="0"/>
              <a:t> na Warmii i Mazurach.</a:t>
            </a:r>
          </a:p>
          <a:p>
            <a:pPr lvl="0" algn="just"/>
            <a:r>
              <a:rPr lang="pl-PL" dirty="0"/>
              <a:t>Inne </a:t>
            </a:r>
            <a:r>
              <a:rPr lang="pl-PL" dirty="0" smtClean="0"/>
              <a:t>grupy </a:t>
            </a:r>
            <a:r>
              <a:rPr lang="pl-PL" dirty="0"/>
              <a:t>to obywatele Białorusi oraz Rosji, w związku z polityczną sytuacją w tych krajach. </a:t>
            </a:r>
            <a:r>
              <a:rPr lang="pl-PL" b="1" dirty="0"/>
              <a:t>Białorusini stanowią około 10-12%</a:t>
            </a:r>
            <a:r>
              <a:rPr lang="pl-PL" dirty="0"/>
              <a:t> osób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doświadczeniem </a:t>
            </a:r>
            <a:r>
              <a:rPr lang="pl-PL" dirty="0" err="1"/>
              <a:t>migranckim</a:t>
            </a:r>
            <a:r>
              <a:rPr lang="pl-PL" dirty="0"/>
              <a:t> w regionie.</a:t>
            </a:r>
          </a:p>
          <a:p>
            <a:pPr lvl="0" algn="just"/>
            <a:r>
              <a:rPr lang="pl-PL" dirty="0"/>
              <a:t>Obserwuje się również </a:t>
            </a:r>
            <a:r>
              <a:rPr lang="pl-PL" b="1" dirty="0"/>
              <a:t>mniejszą grupę Syryjczyków oraz obywateli Afganistanu</a:t>
            </a:r>
            <a:r>
              <a:rPr lang="pl-PL" dirty="0"/>
              <a:t> i innych krajów objętych konfliktami zbrojnymi.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6362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Zatrudnienie </a:t>
            </a:r>
            <a:r>
              <a:rPr lang="pl-PL" b="1" dirty="0"/>
              <a:t>i rynek </a:t>
            </a:r>
            <a:r>
              <a:rPr lang="pl-PL" b="1" dirty="0" smtClean="0"/>
              <a:t>pracy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endParaRPr lang="pl-PL" dirty="0" smtClean="0"/>
          </a:p>
          <a:p>
            <a:pPr lvl="0" algn="just"/>
            <a:r>
              <a:rPr lang="pl-PL" dirty="0"/>
              <a:t>w</a:t>
            </a:r>
            <a:r>
              <a:rPr lang="pl-PL" dirty="0" smtClean="0"/>
              <a:t>g danych Wojewódzkiego Urzędu </a:t>
            </a:r>
            <a:r>
              <a:rPr lang="pl-PL" dirty="0"/>
              <a:t>Pracy w Olsztynie, w 2023 roku wyraźnie spadła liczba </a:t>
            </a:r>
            <a:r>
              <a:rPr lang="pl-PL" dirty="0" smtClean="0"/>
              <a:t>cudzoziemców pracujących </a:t>
            </a:r>
            <a:r>
              <a:rPr lang="pl-PL" dirty="0"/>
              <a:t>w województwie </a:t>
            </a:r>
            <a:r>
              <a:rPr lang="pl-PL" dirty="0" smtClean="0"/>
              <a:t>warmińsko-mazurskim – na </a:t>
            </a:r>
            <a:r>
              <a:rPr lang="pl-PL" dirty="0"/>
              <a:t>koniec </a:t>
            </a:r>
            <a:r>
              <a:rPr lang="pl-PL" b="1" dirty="0"/>
              <a:t>2022 roku wyniosła ponad </a:t>
            </a:r>
            <a:r>
              <a:rPr lang="pl-PL" b="1" dirty="0" smtClean="0"/>
              <a:t>56 tysięcy </a:t>
            </a:r>
            <a:r>
              <a:rPr lang="pl-PL" b="1" dirty="0"/>
              <a:t>osób</a:t>
            </a:r>
            <a:r>
              <a:rPr lang="pl-PL" dirty="0"/>
              <a:t>, </a:t>
            </a:r>
            <a:r>
              <a:rPr lang="pl-PL" dirty="0" smtClean="0"/>
              <a:t>a </a:t>
            </a:r>
            <a:r>
              <a:rPr lang="pl-PL" dirty="0"/>
              <a:t>na koniec </a:t>
            </a:r>
            <a:r>
              <a:rPr lang="pl-PL" b="1" dirty="0"/>
              <a:t>2023 roku było to już 36 tysięcy. </a:t>
            </a:r>
          </a:p>
          <a:p>
            <a:pPr lvl="0" algn="just"/>
            <a:r>
              <a:rPr lang="pl-PL" dirty="0"/>
              <a:t>w</a:t>
            </a:r>
            <a:r>
              <a:rPr lang="pl-PL" dirty="0" smtClean="0"/>
              <a:t> </a:t>
            </a:r>
            <a:r>
              <a:rPr lang="pl-PL" dirty="0"/>
              <a:t>2023 roku, wg danych </a:t>
            </a:r>
            <a:r>
              <a:rPr lang="pl-PL" b="1" dirty="0"/>
              <a:t>Urząd Statystyczny w Olsztynie</a:t>
            </a:r>
            <a:r>
              <a:rPr lang="pl-PL" dirty="0"/>
              <a:t>, osoby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doświadczeniem </a:t>
            </a:r>
            <a:r>
              <a:rPr lang="pl-PL" dirty="0" err="1"/>
              <a:t>migranckim</a:t>
            </a:r>
            <a:r>
              <a:rPr lang="pl-PL" dirty="0"/>
              <a:t> były w znacznym stopniu zatrudnione w sektorze </a:t>
            </a:r>
            <a:r>
              <a:rPr lang="pl-PL" b="1" dirty="0"/>
              <a:t>rolnictwa, przetwórstwa spożywczego, budownictwa </a:t>
            </a:r>
            <a:r>
              <a:rPr lang="pl-PL" b="1" dirty="0" smtClean="0"/>
              <a:t>i </a:t>
            </a:r>
            <a:r>
              <a:rPr lang="pl-PL" b="1" dirty="0"/>
              <a:t>usług</a:t>
            </a:r>
            <a:r>
              <a:rPr lang="pl-PL" dirty="0"/>
              <a:t>, stanowiąc istotny element lokalnego rynku pracy.</a:t>
            </a:r>
          </a:p>
          <a:p>
            <a:pPr lvl="0" algn="just"/>
            <a:r>
              <a:rPr lang="pl-PL" b="1" dirty="0"/>
              <a:t>Ukraińcy</a:t>
            </a:r>
            <a:r>
              <a:rPr lang="pl-PL" dirty="0"/>
              <a:t> i </a:t>
            </a:r>
            <a:r>
              <a:rPr lang="pl-PL" b="1" dirty="0"/>
              <a:t>Białorusini</a:t>
            </a:r>
            <a:r>
              <a:rPr lang="pl-PL" dirty="0"/>
              <a:t> to najczęściej zatrudniani cudzoziemcy, z czego znaczna część pracowała na umowach czasowych.</a:t>
            </a:r>
          </a:p>
          <a:p>
            <a:pPr lvl="0" algn="just"/>
            <a:r>
              <a:rPr lang="pl-PL" dirty="0"/>
              <a:t>w</a:t>
            </a:r>
            <a:r>
              <a:rPr lang="pl-PL" dirty="0" smtClean="0"/>
              <a:t> woj. </a:t>
            </a:r>
            <a:r>
              <a:rPr lang="pl-PL" dirty="0"/>
              <a:t>warmińsko-mazurskim obserwuje się też </a:t>
            </a:r>
            <a:r>
              <a:rPr lang="pl-PL" b="1" dirty="0"/>
              <a:t>rosnącą liczbę samozatrudnionych cudzoziemców</a:t>
            </a:r>
            <a:r>
              <a:rPr lang="pl-PL" dirty="0"/>
              <a:t>, zwłaszcza w obszarze małych przedsiębiorstw usługowych, takich jak gastronomia, fryzjerstwo czy handel</a:t>
            </a:r>
            <a:r>
              <a:rPr lang="pl-PL" dirty="0" smtClean="0"/>
              <a:t>.</a:t>
            </a:r>
          </a:p>
          <a:p>
            <a:pPr lvl="0" algn="just"/>
            <a:r>
              <a:rPr lang="pl-PL" dirty="0"/>
              <a:t>p</a:t>
            </a:r>
            <a:r>
              <a:rPr lang="pl-PL" dirty="0" smtClean="0"/>
              <a:t>od koniec marca  2024 było </a:t>
            </a:r>
            <a:r>
              <a:rPr lang="pl-PL" b="1" dirty="0" smtClean="0"/>
              <a:t>578 cudzoziemców</a:t>
            </a:r>
            <a:r>
              <a:rPr lang="pl-PL" b="1" dirty="0"/>
              <a:t>, </a:t>
            </a:r>
            <a:r>
              <a:rPr lang="pl-PL" b="1" dirty="0" smtClean="0"/>
              <a:t>którzy prowadzili </a:t>
            </a:r>
            <a:r>
              <a:rPr lang="pl-PL" b="1" dirty="0"/>
              <a:t>działalność gospodarczą</a:t>
            </a:r>
            <a:r>
              <a:rPr lang="pl-PL" dirty="0"/>
              <a:t>. Liczba takich firm </a:t>
            </a:r>
            <a:r>
              <a:rPr lang="pl-PL" dirty="0" smtClean="0"/>
              <a:t>w porównaniu do grudnia 2023 </a:t>
            </a:r>
            <a:r>
              <a:rPr lang="pl-PL" dirty="0"/>
              <a:t>r. </a:t>
            </a:r>
            <a:r>
              <a:rPr lang="pl-PL" dirty="0" smtClean="0"/>
              <a:t>wzrosła o 34</a:t>
            </a:r>
            <a:r>
              <a:rPr lang="pl-PL" dirty="0"/>
              <a:t>.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5213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Migranci w </a:t>
            </a:r>
            <a:r>
              <a:rPr lang="pl-PL" b="1" dirty="0" smtClean="0"/>
              <a:t>woj. </a:t>
            </a:r>
            <a:r>
              <a:rPr lang="pl-PL" b="1" dirty="0"/>
              <a:t>warmińsko-mazurskim mogą napotykać na trudności związane z:</a:t>
            </a:r>
          </a:p>
          <a:p>
            <a:pPr algn="just"/>
            <a:r>
              <a:rPr lang="pl-PL" dirty="0"/>
              <a:t>niskim poziomem wynagrodzeń,</a:t>
            </a:r>
          </a:p>
          <a:p>
            <a:pPr algn="just"/>
            <a:r>
              <a:rPr lang="pl-PL" dirty="0"/>
              <a:t>brakiem stabilności zatrudnienia (prace dorywcze i sezonowe),</a:t>
            </a:r>
          </a:p>
          <a:p>
            <a:pPr algn="just"/>
            <a:r>
              <a:rPr lang="pl-PL" dirty="0"/>
              <a:t>problemami z uzyskaniem stałego zameldowania i dostępu do mieszkań socjalnych.</a:t>
            </a:r>
          </a:p>
          <a:p>
            <a:pPr marL="0" indent="0" algn="just">
              <a:buNone/>
            </a:pPr>
            <a:r>
              <a:rPr lang="pl-PL" dirty="0"/>
              <a:t>Część migrantów korzysta również z pomocy organizacji pozarządowych, które oferują </a:t>
            </a:r>
            <a:r>
              <a:rPr lang="pl-PL"/>
              <a:t>wsparcie </a:t>
            </a:r>
            <a:r>
              <a:rPr lang="pl-PL" smtClean="0"/>
              <a:t>m.in. w </a:t>
            </a:r>
            <a:r>
              <a:rPr lang="pl-PL" dirty="0"/>
              <a:t>zakresie </a:t>
            </a:r>
            <a:r>
              <a:rPr lang="pl-PL" dirty="0" smtClean="0"/>
              <a:t>aktywizacji zawodowej i społecznej.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198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Dostęp </a:t>
            </a:r>
            <a:r>
              <a:rPr lang="pl-PL" b="1" dirty="0"/>
              <a:t>do edukacji i integracja społeczna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53883"/>
            <a:ext cx="10515600" cy="4123080"/>
          </a:xfrm>
        </p:spPr>
        <p:txBody>
          <a:bodyPr/>
          <a:lstStyle/>
          <a:p>
            <a:pPr lvl="0" algn="just"/>
            <a:r>
              <a:rPr lang="pl-PL" dirty="0"/>
              <a:t>W 2023 roku odnotowano wzrost liczby dzieci migrantów i uchodźców w lokalnych szkołach, zwłaszcza w Olsztynie oraz w większych miastach regionu. </a:t>
            </a:r>
            <a:r>
              <a:rPr lang="pl-PL" b="1" dirty="0"/>
              <a:t>Według danych </a:t>
            </a:r>
            <a:r>
              <a:rPr lang="pl-PL" b="1" dirty="0" smtClean="0"/>
              <a:t>WM Kuratorium Oświaty</a:t>
            </a:r>
            <a:r>
              <a:rPr lang="pl-PL" dirty="0" smtClean="0"/>
              <a:t>, </a:t>
            </a:r>
            <a:br>
              <a:rPr lang="pl-PL" dirty="0" smtClean="0"/>
            </a:br>
            <a:r>
              <a:rPr lang="pl-PL" dirty="0" smtClean="0"/>
              <a:t>w systemie edukacji zarejestrowanych jest aktualnie </a:t>
            </a:r>
            <a:r>
              <a:rPr lang="pl-PL" b="1" dirty="0" smtClean="0"/>
              <a:t>4 778 uczniów</a:t>
            </a:r>
            <a:r>
              <a:rPr lang="pl-PL" dirty="0" smtClean="0"/>
              <a:t> pochodzących </a:t>
            </a:r>
            <a:r>
              <a:rPr lang="pl-PL" dirty="0"/>
              <a:t>z rodzin </a:t>
            </a:r>
            <a:r>
              <a:rPr lang="pl-PL" dirty="0" err="1"/>
              <a:t>migranckich</a:t>
            </a:r>
            <a:r>
              <a:rPr lang="pl-PL" dirty="0"/>
              <a:t>.</a:t>
            </a:r>
          </a:p>
          <a:p>
            <a:pPr lvl="0" algn="just"/>
            <a:r>
              <a:rPr lang="pl-PL" dirty="0"/>
              <a:t>W wielu szkołach </a:t>
            </a:r>
            <a:r>
              <a:rPr lang="pl-PL" dirty="0" smtClean="0"/>
              <a:t>prowadzone </a:t>
            </a:r>
            <a:r>
              <a:rPr lang="pl-PL" dirty="0" err="1" smtClean="0"/>
              <a:t>sa</a:t>
            </a:r>
            <a:r>
              <a:rPr lang="pl-PL" dirty="0" smtClean="0"/>
              <a:t> </a:t>
            </a:r>
            <a:r>
              <a:rPr lang="pl-PL" dirty="0"/>
              <a:t>programy wsparcia, takie jak </a:t>
            </a:r>
            <a:r>
              <a:rPr lang="pl-PL" b="1" dirty="0"/>
              <a:t>kursy języka polskiego</a:t>
            </a:r>
            <a:r>
              <a:rPr lang="pl-PL" dirty="0"/>
              <a:t> oraz zajęcia wyrównawcze, choć nadal </a:t>
            </a:r>
            <a:r>
              <a:rPr lang="pl-PL" dirty="0" smtClean="0"/>
              <a:t>istnieją </a:t>
            </a:r>
            <a:r>
              <a:rPr lang="pl-PL" dirty="0"/>
              <a:t>wyzwania związane z </a:t>
            </a:r>
            <a:r>
              <a:rPr lang="pl-PL" b="1" dirty="0"/>
              <a:t>barierami językowymi</a:t>
            </a:r>
            <a:r>
              <a:rPr lang="pl-PL" dirty="0"/>
              <a:t> i adaptacją w nowym środowisku.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15077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379</Words>
  <Application>Microsoft Office PowerPoint</Application>
  <PresentationFormat>Panoramiczny</PresentationFormat>
  <Paragraphs>63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Motyw pakietu Office</vt:lpstr>
      <vt:lpstr>Aktualna diagnoza sytuacji osób  z doświadczeniem migranckim  i uchodźczym w regionie warmińsko-mazurskim</vt:lpstr>
      <vt:lpstr>  Kontekst badania</vt:lpstr>
      <vt:lpstr>  Kluczowe pojęcia </vt:lpstr>
      <vt:lpstr>   Liczba migrantów i uchodźców  w województwie warmińsko-mazurskim</vt:lpstr>
      <vt:lpstr>Prezentacja programu PowerPoint</vt:lpstr>
      <vt:lpstr>  Grupy narodowościowe i demograficzne</vt:lpstr>
      <vt:lpstr>  Zatrudnienie i rynek pracy</vt:lpstr>
      <vt:lpstr>Prezentacja programu PowerPoint</vt:lpstr>
      <vt:lpstr>  Dostęp do edukacji i integracja społeczna</vt:lpstr>
      <vt:lpstr>  Opieka zdrowotna</vt:lpstr>
      <vt:lpstr>   Warunki mieszkaniowe </vt:lpstr>
      <vt:lpstr>Prezentacja programu PowerPoint</vt:lpstr>
      <vt:lpstr>Dziękuję za uwagę…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Aktualna diagnoza sytuacji osób  z doświadczeniem migranckim  i uchodźczym w regionie warmoińsko-mazurskim</dc:title>
  <dc:creator>Marek Zbytniewski</dc:creator>
  <cp:lastModifiedBy>Anna KG - FOSa</cp:lastModifiedBy>
  <cp:revision>25</cp:revision>
  <dcterms:created xsi:type="dcterms:W3CDTF">2024-09-23T13:12:59Z</dcterms:created>
  <dcterms:modified xsi:type="dcterms:W3CDTF">2024-09-25T06:01:13Z</dcterms:modified>
</cp:coreProperties>
</file>